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16256000" cy="9144000"/>
  <p:notesSz cx="6858000" cy="9144000"/>
  <p:defaultTextStyle>
    <a:lvl1pPr algn="ctr" defTabSz="546100">
      <a:defRPr sz="3600">
        <a:latin typeface="+mn-lt"/>
        <a:ea typeface="+mn-ea"/>
        <a:cs typeface="+mn-cs"/>
        <a:sym typeface="Gill Sans"/>
      </a:defRPr>
    </a:lvl1pPr>
    <a:lvl2pPr indent="228600" algn="ctr" defTabSz="546100">
      <a:defRPr sz="3600">
        <a:latin typeface="+mn-lt"/>
        <a:ea typeface="+mn-ea"/>
        <a:cs typeface="+mn-cs"/>
        <a:sym typeface="Gill Sans"/>
      </a:defRPr>
    </a:lvl2pPr>
    <a:lvl3pPr indent="457200" algn="ctr" defTabSz="546100">
      <a:defRPr sz="3600">
        <a:latin typeface="+mn-lt"/>
        <a:ea typeface="+mn-ea"/>
        <a:cs typeface="+mn-cs"/>
        <a:sym typeface="Gill Sans"/>
      </a:defRPr>
    </a:lvl3pPr>
    <a:lvl4pPr indent="685800" algn="ctr" defTabSz="546100">
      <a:defRPr sz="3600">
        <a:latin typeface="+mn-lt"/>
        <a:ea typeface="+mn-ea"/>
        <a:cs typeface="+mn-cs"/>
        <a:sym typeface="Gill Sans"/>
      </a:defRPr>
    </a:lvl4pPr>
    <a:lvl5pPr indent="914400" algn="ctr" defTabSz="546100">
      <a:defRPr sz="3600">
        <a:latin typeface="+mn-lt"/>
        <a:ea typeface="+mn-ea"/>
        <a:cs typeface="+mn-cs"/>
        <a:sym typeface="Gill Sans"/>
      </a:defRPr>
    </a:lvl5pPr>
    <a:lvl6pPr indent="1143000" algn="ctr" defTabSz="546100">
      <a:defRPr sz="3600">
        <a:latin typeface="+mn-lt"/>
        <a:ea typeface="+mn-ea"/>
        <a:cs typeface="+mn-cs"/>
        <a:sym typeface="Gill Sans"/>
      </a:defRPr>
    </a:lvl6pPr>
    <a:lvl7pPr indent="1371600" algn="ctr" defTabSz="546100">
      <a:defRPr sz="3600">
        <a:latin typeface="+mn-lt"/>
        <a:ea typeface="+mn-ea"/>
        <a:cs typeface="+mn-cs"/>
        <a:sym typeface="Gill Sans"/>
      </a:defRPr>
    </a:lvl7pPr>
    <a:lvl8pPr indent="1600200" algn="ctr" defTabSz="546100">
      <a:defRPr sz="3600">
        <a:latin typeface="+mn-lt"/>
        <a:ea typeface="+mn-ea"/>
        <a:cs typeface="+mn-cs"/>
        <a:sym typeface="Gill Sans"/>
      </a:defRPr>
    </a:lvl8pPr>
    <a:lvl9pPr indent="1828800" algn="ctr" defTabSz="546100">
      <a:defRPr sz="36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46100">
      <a:defRPr sz="2000">
        <a:latin typeface="Lucida Grande"/>
        <a:ea typeface="Lucida Grande"/>
        <a:cs typeface="Lucida Grande"/>
        <a:sym typeface="Lucida Grande"/>
      </a:defRPr>
    </a:lvl1pPr>
    <a:lvl2pPr indent="228600" defTabSz="546100">
      <a:defRPr sz="2000">
        <a:latin typeface="Lucida Grande"/>
        <a:ea typeface="Lucida Grande"/>
        <a:cs typeface="Lucida Grande"/>
        <a:sym typeface="Lucida Grande"/>
      </a:defRPr>
    </a:lvl2pPr>
    <a:lvl3pPr indent="457200" defTabSz="546100">
      <a:defRPr sz="2000">
        <a:latin typeface="Lucida Grande"/>
        <a:ea typeface="Lucida Grande"/>
        <a:cs typeface="Lucida Grande"/>
        <a:sym typeface="Lucida Grande"/>
      </a:defRPr>
    </a:lvl3pPr>
    <a:lvl4pPr indent="685800" defTabSz="546100">
      <a:defRPr sz="2000">
        <a:latin typeface="Lucida Grande"/>
        <a:ea typeface="Lucida Grande"/>
        <a:cs typeface="Lucida Grande"/>
        <a:sym typeface="Lucida Grande"/>
      </a:defRPr>
    </a:lvl4pPr>
    <a:lvl5pPr indent="914400" defTabSz="546100">
      <a:defRPr sz="2000">
        <a:latin typeface="Lucida Grande"/>
        <a:ea typeface="Lucida Grande"/>
        <a:cs typeface="Lucida Grande"/>
        <a:sym typeface="Lucida Grande"/>
      </a:defRPr>
    </a:lvl5pPr>
    <a:lvl6pPr indent="1143000" defTabSz="546100">
      <a:defRPr sz="2000">
        <a:latin typeface="Lucida Grande"/>
        <a:ea typeface="Lucida Grande"/>
        <a:cs typeface="Lucida Grande"/>
        <a:sym typeface="Lucida Grande"/>
      </a:defRPr>
    </a:lvl6pPr>
    <a:lvl7pPr indent="1371600" defTabSz="546100">
      <a:defRPr sz="2000">
        <a:latin typeface="Lucida Grande"/>
        <a:ea typeface="Lucida Grande"/>
        <a:cs typeface="Lucida Grande"/>
        <a:sym typeface="Lucida Grande"/>
      </a:defRPr>
    </a:lvl7pPr>
    <a:lvl8pPr indent="1600200" defTabSz="546100">
      <a:defRPr sz="2000">
        <a:latin typeface="Lucida Grande"/>
        <a:ea typeface="Lucida Grande"/>
        <a:cs typeface="Lucida Grande"/>
        <a:sym typeface="Lucida Grande"/>
      </a:defRPr>
    </a:lvl8pPr>
    <a:lvl9pPr indent="1828800" defTabSz="54610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5" name="Shape 4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52777" indent="-352777">
              <a:buSzPct val="100000"/>
              <a:buAutoNum type="arabicPeriod" startAt="1"/>
              <a:defRPr sz="1800"/>
            </a:pPr>
            <a:r>
              <a:rPr sz="2000"/>
              <a:t>hydrogen and salt (magnesium chloride)</a:t>
            </a:r>
            <a:endParaRPr sz="2000"/>
          </a:p>
          <a:p>
            <a:pPr lvl="0" marL="352777" indent="-352777">
              <a:buSzPct val="100000"/>
              <a:buAutoNum type="arabicPeriod" startAt="1"/>
              <a:defRPr sz="1800"/>
            </a:pPr>
            <a:r>
              <a:rPr sz="2000"/>
              <a:t>hydrogen chloride + magnesium -&gt; magnesium chloride + hydrogen</a:t>
            </a:r>
            <a:endParaRPr sz="2000"/>
          </a:p>
          <a:p>
            <a:pPr lvl="0" marL="352777" indent="-352777">
              <a:buSzPct val="100000"/>
              <a:buAutoNum type="arabicPeriod" startAt="1"/>
              <a:defRPr sz="1800"/>
            </a:pPr>
            <a:r>
              <a:rPr sz="2000"/>
              <a:t>2HCl + Mg -&gt; MgCl2 + H2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155700" y="1536700"/>
            <a:ext cx="13931900" cy="30861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155700" y="4711700"/>
            <a:ext cx="13931900" cy="1054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8851900" y="2603500"/>
            <a:ext cx="62357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696595" anchor="t"/>
          <a:lstStyle>
            <a:lvl1pPr marL="685800" indent="-469900">
              <a:defRPr sz="2800"/>
            </a:lvl1pPr>
            <a:lvl2pPr marL="977900" indent="-469900">
              <a:defRPr sz="2800"/>
            </a:lvl2pPr>
            <a:lvl3pPr marL="1270000" indent="-469900">
              <a:defRPr sz="2800"/>
            </a:lvl3pPr>
            <a:lvl4pPr marL="1574800" indent="-469900">
              <a:defRPr sz="2800"/>
            </a:lvl4pPr>
            <a:lvl5pPr marL="1866900" indent="-469900"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1155700" y="1181100"/>
            <a:ext cx="13931900" cy="6769100"/>
          </a:xfrm>
          <a:prstGeom prst="rect">
            <a:avLst/>
          </a:prstGeom>
        </p:spPr>
        <p:txBody>
          <a:bodyPr/>
          <a:lstStyle>
            <a:lvl1pPr>
              <a:spcBef>
                <a:spcPts val="4900"/>
              </a:spcBef>
            </a:lvl1pPr>
            <a:lvl2pPr>
              <a:spcBef>
                <a:spcPts val="4900"/>
              </a:spcBef>
            </a:lvl2pPr>
            <a:lvl3pPr>
              <a:spcBef>
                <a:spcPts val="4900"/>
              </a:spcBef>
            </a:lvl3pPr>
            <a:lvl4pPr>
              <a:spcBef>
                <a:spcPts val="4900"/>
              </a:spcBef>
            </a:lvl4pPr>
            <a:lvl5pPr>
              <a:spcBef>
                <a:spcPts val="4900"/>
              </a:spcBef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1663700" y="241300"/>
            <a:ext cx="12941300" cy="229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1155700" y="2781300"/>
            <a:ext cx="13931900" cy="356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155700" y="241300"/>
            <a:ext cx="13931900" cy="229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155700" y="2603500"/>
            <a:ext cx="13931900" cy="570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46100">
        <a:defRPr sz="7600">
          <a:latin typeface="+mn-lt"/>
          <a:ea typeface="+mn-ea"/>
          <a:cs typeface="+mn-cs"/>
          <a:sym typeface="Gill Sans"/>
        </a:defRPr>
      </a:lvl1pPr>
      <a:lvl2pPr indent="228600" algn="ctr" defTabSz="546100">
        <a:defRPr sz="7600">
          <a:latin typeface="+mn-lt"/>
          <a:ea typeface="+mn-ea"/>
          <a:cs typeface="+mn-cs"/>
          <a:sym typeface="Gill Sans"/>
        </a:defRPr>
      </a:lvl2pPr>
      <a:lvl3pPr indent="457200" algn="ctr" defTabSz="546100">
        <a:defRPr sz="7600">
          <a:latin typeface="+mn-lt"/>
          <a:ea typeface="+mn-ea"/>
          <a:cs typeface="+mn-cs"/>
          <a:sym typeface="Gill Sans"/>
        </a:defRPr>
      </a:lvl3pPr>
      <a:lvl4pPr indent="685800" algn="ctr" defTabSz="546100">
        <a:defRPr sz="7600">
          <a:latin typeface="+mn-lt"/>
          <a:ea typeface="+mn-ea"/>
          <a:cs typeface="+mn-cs"/>
          <a:sym typeface="Gill Sans"/>
        </a:defRPr>
      </a:lvl4pPr>
      <a:lvl5pPr indent="914400" algn="ctr" defTabSz="546100">
        <a:defRPr sz="7600">
          <a:latin typeface="+mn-lt"/>
          <a:ea typeface="+mn-ea"/>
          <a:cs typeface="+mn-cs"/>
          <a:sym typeface="Gill Sans"/>
        </a:defRPr>
      </a:lvl5pPr>
      <a:lvl6pPr indent="1143000" algn="ctr" defTabSz="546100">
        <a:defRPr sz="7600">
          <a:latin typeface="+mn-lt"/>
          <a:ea typeface="+mn-ea"/>
          <a:cs typeface="+mn-cs"/>
          <a:sym typeface="Gill Sans"/>
        </a:defRPr>
      </a:lvl6pPr>
      <a:lvl7pPr indent="1371600" algn="ctr" defTabSz="546100">
        <a:defRPr sz="7600">
          <a:latin typeface="+mn-lt"/>
          <a:ea typeface="+mn-ea"/>
          <a:cs typeface="+mn-cs"/>
          <a:sym typeface="Gill Sans"/>
        </a:defRPr>
      </a:lvl7pPr>
      <a:lvl8pPr indent="1600200" algn="ctr" defTabSz="546100">
        <a:defRPr sz="7600">
          <a:latin typeface="+mn-lt"/>
          <a:ea typeface="+mn-ea"/>
          <a:cs typeface="+mn-cs"/>
          <a:sym typeface="Gill Sans"/>
        </a:defRPr>
      </a:lvl8pPr>
      <a:lvl9pPr indent="1828800" algn="ctr" defTabSz="546100">
        <a:defRPr sz="7600">
          <a:latin typeface="+mn-lt"/>
          <a:ea typeface="+mn-ea"/>
          <a:cs typeface="+mn-cs"/>
          <a:sym typeface="Gill Sans"/>
        </a:defRPr>
      </a:lvl9pPr>
    </p:titleStyle>
    <p:bodyStyle>
      <a:lvl1pPr marL="749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1pPr>
      <a:lvl2pPr marL="1041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2pPr>
      <a:lvl3pPr marL="1333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3pPr>
      <a:lvl4pPr marL="1638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4pPr>
      <a:lvl5pPr marL="1930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5pPr>
      <a:lvl6pPr marL="2222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6pPr>
      <a:lvl7pPr marL="25146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7pPr>
      <a:lvl8pPr marL="28067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8pPr>
      <a:lvl9pPr marL="30988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9pPr>
    </p:bodyStyle>
    <p:otherStyle>
      <a:lvl1pPr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body" idx="1"/>
          </p:nvPr>
        </p:nvSpPr>
        <p:spPr>
          <a:xfrm>
            <a:off x="660400" y="774700"/>
            <a:ext cx="14935200" cy="71755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Acid-Metals Displacement Design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What are the products of reacting Magnesium and Hydrochloric Acid?</a:t>
            </a: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DE6A10"/>
                </a:solidFill>
                <a:latin typeface="Arial"/>
                <a:ea typeface="Arial"/>
                <a:cs typeface="Arial"/>
                <a:sym typeface="Arial"/>
              </a:rPr>
              <a:t>Write a word equation for the reaction.</a:t>
            </a:r>
            <a:endParaRPr sz="4000">
              <a:solidFill>
                <a:srgbClr val="DE6A1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Write a symbol equation for the reaction.</a:t>
            </a:r>
          </a:p>
        </p:txBody>
      </p:sp>
      <p:graphicFrame>
        <p:nvGraphicFramePr>
          <p:cNvPr id="43" name="Table 43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10/02/2015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body" idx="1"/>
          </p:nvPr>
        </p:nvSpPr>
        <p:spPr>
          <a:xfrm>
            <a:off x="660400" y="774700"/>
            <a:ext cx="14935200" cy="71755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Acid-Metals Displacement Design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These are the acids and metals you will have access to.</a:t>
            </a: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2"/>
              <a:defRPr sz="1800"/>
            </a:pPr>
            <a:r>
              <a:rPr sz="4000">
                <a:solidFill>
                  <a:srgbClr val="DE6A10"/>
                </a:solidFill>
                <a:latin typeface="Arial"/>
                <a:ea typeface="Arial"/>
                <a:cs typeface="Arial"/>
                <a:sym typeface="Arial"/>
              </a:rPr>
              <a:t>Brainstorm in pairs the possible things you could investigate.</a:t>
            </a:r>
          </a:p>
        </p:txBody>
      </p:sp>
      <p:graphicFrame>
        <p:nvGraphicFramePr>
          <p:cNvPr id="48" name="Table 48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10/02/2015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graphicFrame>
        <p:nvGraphicFramePr>
          <p:cNvPr id="49" name="Table 49"/>
          <p:cNvGraphicFramePr/>
          <p:nvPr/>
        </p:nvGraphicFramePr>
        <p:xfrm>
          <a:off x="666539" y="2437604"/>
          <a:ext cx="14931394" cy="283428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486448"/>
                <a:gridCol w="2486448"/>
                <a:gridCol w="2486448"/>
                <a:gridCol w="2486448"/>
                <a:gridCol w="2486448"/>
                <a:gridCol w="2486448"/>
              </a:tblGrid>
              <a:tr h="940528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Acids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HNO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HCl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SO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PO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CH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COOH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</a:tr>
              <a:tr h="940528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Name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Nitric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300">
                          <a:latin typeface="Arial"/>
                          <a:ea typeface="Arial"/>
                          <a:cs typeface="Arial"/>
                          <a:sym typeface="Arial"/>
                        </a:rPr>
                        <a:t>Hydrochloric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Sulphuric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700">
                          <a:latin typeface="Arial"/>
                          <a:ea typeface="Arial"/>
                          <a:cs typeface="Arial"/>
                          <a:sym typeface="Arial"/>
                        </a:rPr>
                        <a:t>Phosphoric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Ethanoic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</a:tr>
              <a:tr h="940528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Metals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Li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Na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K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Mg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Ca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body" idx="1"/>
          </p:nvPr>
        </p:nvSpPr>
        <p:spPr>
          <a:xfrm>
            <a:off x="495300" y="749300"/>
            <a:ext cx="15265400" cy="71755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Acid-Metals Displacement Design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b="1" sz="4000" u="sng">
                <a:solidFill>
                  <a:srgbClr val="669C35"/>
                </a:solidFill>
                <a:latin typeface="Arial"/>
                <a:ea typeface="Arial"/>
                <a:cs typeface="Arial"/>
                <a:sym typeface="Arial"/>
              </a:rPr>
              <a:t>Aim</a:t>
            </a:r>
            <a:r>
              <a:rPr sz="4000">
                <a:solidFill>
                  <a:srgbClr val="669C35"/>
                </a:solidFill>
                <a:latin typeface="Arial"/>
                <a:ea typeface="Arial"/>
                <a:cs typeface="Arial"/>
                <a:sym typeface="Arial"/>
              </a:rPr>
              <a:t> - Describe a problem or question to investigate a factor which affects the acid and metal displacement reactions.</a:t>
            </a:r>
            <a:endParaRPr sz="4000">
              <a:solidFill>
                <a:srgbClr val="669C35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b="1" sz="4000" u="sng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Hypothesis</a:t>
            </a:r>
            <a:r>
              <a:rPr sz="4000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 - Predict how the factor will affect the reaction and explain using scientific reasoning why you think that. </a:t>
            </a:r>
            <a:endParaRPr sz="4000">
              <a:solidFill>
                <a:srgbClr val="FFAA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b="1" sz="4000" u="sng">
                <a:solidFill>
                  <a:srgbClr val="FF4013"/>
                </a:solidFill>
                <a:latin typeface="Arial"/>
                <a:ea typeface="Arial"/>
                <a:cs typeface="Arial"/>
                <a:sym typeface="Arial"/>
              </a:rPr>
              <a:t>Variables</a:t>
            </a:r>
            <a:r>
              <a:rPr sz="4000">
                <a:solidFill>
                  <a:srgbClr val="FF4013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sz="4000">
                <a:solidFill>
                  <a:srgbClr val="0056D6"/>
                </a:solidFill>
                <a:latin typeface="Arial"/>
                <a:ea typeface="Arial"/>
                <a:cs typeface="Arial"/>
                <a:sym typeface="Arial"/>
              </a:rPr>
              <a:t>Independent (This is the variable you will change)</a:t>
            </a:r>
            <a:r>
              <a:rPr sz="4000">
                <a:solidFill>
                  <a:srgbClr val="FF4013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sz="4000">
                <a:solidFill>
                  <a:srgbClr val="A96800"/>
                </a:solidFill>
                <a:latin typeface="Arial"/>
                <a:ea typeface="Arial"/>
                <a:cs typeface="Arial"/>
                <a:sym typeface="Arial"/>
              </a:rPr>
              <a:t>Dependent (This is what you will measure)  </a:t>
            </a:r>
            <a:r>
              <a:rPr sz="4000">
                <a:solidFill>
                  <a:srgbClr val="FF4013"/>
                </a:solidFill>
                <a:latin typeface="Arial"/>
                <a:ea typeface="Arial"/>
                <a:cs typeface="Arial"/>
                <a:sym typeface="Arial"/>
              </a:rPr>
              <a:t>                  </a:t>
            </a:r>
            <a:r>
              <a:rPr sz="4000">
                <a:solidFill>
                  <a:srgbClr val="BE38F3"/>
                </a:solidFill>
                <a:latin typeface="Arial"/>
                <a:ea typeface="Arial"/>
                <a:cs typeface="Arial"/>
                <a:sym typeface="Arial"/>
              </a:rPr>
              <a:t>Controlled (This is what you want to keep constant)</a:t>
            </a:r>
          </a:p>
        </p:txBody>
      </p:sp>
      <p:graphicFrame>
        <p:nvGraphicFramePr>
          <p:cNvPr id="52" name="Table 52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10/02/2015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graphicFrame>
        <p:nvGraphicFramePr>
          <p:cNvPr id="53" name="Table 53"/>
          <p:cNvGraphicFramePr/>
          <p:nvPr/>
        </p:nvGraphicFramePr>
        <p:xfrm>
          <a:off x="668654" y="6457140"/>
          <a:ext cx="14935621" cy="2258417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2486448"/>
                <a:gridCol w="2486448"/>
                <a:gridCol w="2486448"/>
                <a:gridCol w="2486448"/>
                <a:gridCol w="2486448"/>
                <a:gridCol w="2486448"/>
              </a:tblGrid>
              <a:tr h="1122858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Acids - 10ml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HNO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HCl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SO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H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PO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CH</a:t>
                      </a:r>
                      <a:r>
                        <a:rPr baseline="-5999"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COOH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70BF41"/>
                    </a:solidFill>
                  </a:tcPr>
                </a:tc>
              </a:tr>
              <a:tr h="1122858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Metals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Li - 0.2g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Na - 0.6g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K - 1g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Mg - 0.6g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800">
                          <a:latin typeface="Arial"/>
                          <a:ea typeface="Arial"/>
                          <a:cs typeface="Arial"/>
                          <a:sym typeface="Arial"/>
                        </a:rPr>
                        <a:t>Ca - 1g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A6AAA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type="body" idx="1"/>
          </p:nvPr>
        </p:nvSpPr>
        <p:spPr>
          <a:xfrm>
            <a:off x="495300" y="749300"/>
            <a:ext cx="15214600" cy="76835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Acid-Metals Displacement Design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4"/>
              <a:defRPr sz="1800"/>
            </a:pPr>
            <a:r>
              <a:rPr b="1" sz="4000" u="sng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Materials</a:t>
            </a: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 - Select the materials you will need, remember to include the sizes of all apparatus.</a:t>
            </a: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4"/>
              <a:defRPr sz="1800"/>
            </a:pPr>
            <a:r>
              <a:rPr b="1" sz="4000" u="sng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Method</a:t>
            </a:r>
            <a:r>
              <a:rPr sz="4000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sz="4000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Write your method using </a:t>
            </a:r>
            <a:r>
              <a:rPr b="1" sz="4000" u="sng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numbers or bullet points</a:t>
            </a:r>
            <a:r>
              <a:rPr sz="4000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, remember to explain how you will control the variables you have already selected.</a:t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SzTx/>
              <a:buNone/>
              <a:defRPr sz="1800"/>
            </a:pPr>
            <a:r>
              <a:rPr sz="4000">
                <a:solidFill>
                  <a:srgbClr val="FF4013"/>
                </a:solidFill>
                <a:latin typeface="Arial"/>
                <a:ea typeface="Arial"/>
                <a:cs typeface="Arial"/>
                <a:sym typeface="Arial"/>
              </a:rPr>
              <a:t>Explain precisely what data you will collect and how much (include repeats)</a:t>
            </a:r>
            <a:endParaRPr sz="4000">
              <a:solidFill>
                <a:srgbClr val="FF4013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SzTx/>
              <a:buNone/>
              <a:defRPr sz="1800"/>
            </a:pPr>
            <a:r>
              <a:rPr sz="4000">
                <a:solidFill>
                  <a:srgbClr val="9929BD"/>
                </a:solidFill>
                <a:latin typeface="Arial"/>
                <a:ea typeface="Arial"/>
                <a:cs typeface="Arial"/>
                <a:sym typeface="Arial"/>
              </a:rPr>
              <a:t>Remember what you have to write is step by step what you would do so that someone else is able to follow and repeat the experiment.  Start each point with a command word.</a:t>
            </a:r>
          </a:p>
        </p:txBody>
      </p:sp>
      <p:graphicFrame>
        <p:nvGraphicFramePr>
          <p:cNvPr id="56" name="Table 56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10/02/2015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body" idx="1"/>
          </p:nvPr>
        </p:nvSpPr>
        <p:spPr>
          <a:xfrm>
            <a:off x="495300" y="749300"/>
            <a:ext cx="15265400" cy="71755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Acid-Metals Displacement Design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6"/>
              <a:defRPr sz="1800"/>
            </a:pPr>
            <a:r>
              <a:rPr b="1" sz="4000" u="sng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Raw Data Table (title, headings, units, all data to the same number of decimal places).</a:t>
            </a: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SzTx/>
              <a:buNone/>
              <a:defRPr sz="1800"/>
            </a:pPr>
            <a:r>
              <a:rPr sz="4000">
                <a:solidFill>
                  <a:srgbClr val="D95000"/>
                </a:solidFill>
                <a:latin typeface="Arial"/>
                <a:ea typeface="Arial"/>
                <a:cs typeface="Arial"/>
                <a:sym typeface="Arial"/>
              </a:rPr>
              <a:t>Processed Data (title, headings, units, errors, all data to the same number of decimal places as raw data and example calculation).</a:t>
            </a:r>
            <a:endParaRPr sz="4000">
              <a:solidFill>
                <a:srgbClr val="D95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SzTx/>
              <a:buNone/>
              <a:defRPr sz="1800"/>
            </a:pPr>
            <a:r>
              <a:rPr sz="4000">
                <a:solidFill>
                  <a:srgbClr val="FF2600"/>
                </a:solidFill>
                <a:latin typeface="Arial"/>
                <a:ea typeface="Arial"/>
                <a:cs typeface="Arial"/>
                <a:sym typeface="Arial"/>
              </a:rPr>
              <a:t>Graph (title, label axis, units, appropriate scales and line/curve of best fit).</a:t>
            </a:r>
            <a:endParaRPr sz="4000">
              <a:solidFill>
                <a:srgbClr val="FF26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SzTx/>
              <a:buNone/>
              <a:defRPr sz="1800"/>
            </a:pPr>
            <a:r>
              <a:rPr sz="40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rPr>
              <a:t>Word and Balanced symbol equations for the reactions you investigated (state symbols).</a:t>
            </a:r>
          </a:p>
        </p:txBody>
      </p:sp>
      <p:graphicFrame>
        <p:nvGraphicFramePr>
          <p:cNvPr id="59" name="Table 59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10/02/2015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type="body" idx="1"/>
          </p:nvPr>
        </p:nvSpPr>
        <p:spPr>
          <a:xfrm>
            <a:off x="495300" y="749300"/>
            <a:ext cx="15214600" cy="76835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Acid-Metals Displacement Design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7"/>
              <a:defRPr sz="1800"/>
            </a:pPr>
            <a:r>
              <a:rPr b="1" sz="4000" u="sng">
                <a:solidFill>
                  <a:srgbClr val="669C35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r>
              <a:rPr sz="4000">
                <a:solidFill>
                  <a:srgbClr val="669C35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sz="4000">
                <a:solidFill>
                  <a:srgbClr val="669C35"/>
                </a:solidFill>
                <a:latin typeface="Arial"/>
                <a:ea typeface="Arial"/>
                <a:cs typeface="Arial"/>
                <a:sym typeface="Arial"/>
              </a:rPr>
              <a:t>What did your results show?  (Describe your results).  Discuss the validity of your hypothesis based on your results.  Explain your results using scientific knowledge.</a:t>
            </a:r>
            <a:endParaRPr sz="4000">
              <a:solidFill>
                <a:srgbClr val="669C35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7"/>
              <a:defRPr sz="1800"/>
            </a:pPr>
            <a:r>
              <a:rPr b="1" sz="4000" u="sng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  <a:r>
              <a:rPr sz="4000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sz="4000">
                <a:solidFill>
                  <a:srgbClr val="FFAA00"/>
                </a:solidFill>
                <a:latin typeface="Arial"/>
                <a:ea typeface="Arial"/>
                <a:cs typeface="Arial"/>
                <a:sym typeface="Arial"/>
              </a:rPr>
              <a:t>Comment on the quality of your data.  Did you have enough results?  Was the data reliable/accurate?  Discuss the validity of the method.</a:t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SzTx/>
              <a:buNone/>
              <a:defRPr sz="1800"/>
            </a:pPr>
            <a:r>
              <a:rPr sz="4000">
                <a:solidFill>
                  <a:srgbClr val="FF4013"/>
                </a:solidFill>
                <a:latin typeface="Arial"/>
                <a:ea typeface="Arial"/>
                <a:cs typeface="Arial"/>
                <a:sym typeface="Arial"/>
              </a:rPr>
              <a:t>Describe the limitations of the experiment and suggest improvements.</a:t>
            </a:r>
            <a:endParaRPr sz="4000">
              <a:solidFill>
                <a:srgbClr val="FF4013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2" name="Table 62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10/02/2015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Table 63"/>
          <p:cNvGraphicFramePr/>
          <p:nvPr/>
        </p:nvGraphicFramePr>
        <p:xfrm>
          <a:off x="406296" y="6860551"/>
          <a:ext cx="15405307" cy="3170536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3779738"/>
                <a:gridCol w="6401990"/>
                <a:gridCol w="5210877"/>
              </a:tblGrid>
              <a:tr h="1981894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900">
                          <a:latin typeface="Arial"/>
                          <a:ea typeface="Arial"/>
                          <a:cs typeface="Arial"/>
                          <a:sym typeface="Arial"/>
                        </a:rPr>
                        <a:t>Limitation of Method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900">
                          <a:latin typeface="Arial"/>
                          <a:ea typeface="Arial"/>
                          <a:cs typeface="Arial"/>
                          <a:sym typeface="Arial"/>
                        </a:rPr>
                        <a:t>How Significantly could this have affected your results and why.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900">
                          <a:latin typeface="Arial"/>
                          <a:ea typeface="Arial"/>
                          <a:cs typeface="Arial"/>
                          <a:sym typeface="Arial"/>
                        </a:rPr>
                        <a:t>Realistic Improvement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1175940">
                <a:tc>
                  <a:txBody>
                    <a:bodyPr/>
                    <a:lstStyle/>
                    <a:p>
                      <a:pPr lvl="0" defTabSz="914400">
                        <a:defRPr sz="2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sym typeface="Helvetica Light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